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417" r:id="rId5"/>
    <p:sldId id="420" r:id="rId6"/>
    <p:sldId id="421" r:id="rId7"/>
    <p:sldId id="422" r:id="rId8"/>
    <p:sldId id="419" r:id="rId9"/>
  </p:sldIdLst>
  <p:sldSz cx="12198350" cy="6858000"/>
  <p:notesSz cx="6742113" cy="9872663"/>
  <p:custDataLst>
    <p:tags r:id="rId12"/>
  </p:custDataLst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9">
          <p15:clr>
            <a:srgbClr val="A4A3A4"/>
          </p15:clr>
        </p15:guide>
        <p15:guide id="2" pos="2100">
          <p15:clr>
            <a:srgbClr val="A4A3A4"/>
          </p15:clr>
        </p15:guide>
        <p15:guide id="3" pos="2123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uiper" initials="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2577"/>
    <a:srgbClr val="FF00FF"/>
    <a:srgbClr val="3E7DBC"/>
    <a:srgbClr val="F141CF"/>
    <a:srgbClr val="F46E32"/>
    <a:srgbClr val="003366"/>
    <a:srgbClr val="001112"/>
    <a:srgbClr val="78A5D2"/>
    <a:srgbClr val="A227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884" autoAdjust="0"/>
    <p:restoredTop sz="85355" autoAdjust="0"/>
  </p:normalViewPr>
  <p:slideViewPr>
    <p:cSldViewPr>
      <p:cViewPr varScale="1">
        <p:scale>
          <a:sx n="127" d="100"/>
          <a:sy n="127" d="100"/>
        </p:scale>
        <p:origin x="696" y="192"/>
      </p:cViewPr>
      <p:guideLst>
        <p:guide orient="horz" pos="2160"/>
        <p:guide pos="38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>
      <p:cViewPr>
        <p:scale>
          <a:sx n="100" d="100"/>
          <a:sy n="100" d="100"/>
        </p:scale>
        <p:origin x="-1886" y="216"/>
      </p:cViewPr>
      <p:guideLst>
        <p:guide orient="horz" pos="3109"/>
        <p:guide pos="2100"/>
        <p:guide pos="212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gs" Target="tags/tag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0887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19621" y="0"/>
            <a:ext cx="2920887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54971-11B4-4AD3-B5A6-7BC1B7FCA71B}" type="datetimeFigureOut">
              <a:rPr lang="nl-NL" smtClean="0"/>
              <a:t>14-01-2026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20887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19621" y="9377363"/>
            <a:ext cx="2920887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4C0FCA-A581-4B75-B7E0-48CFFE54FE0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74477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18971" y="1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698784-F1F2-4D71-B346-94F94D5EBAA2}" type="datetimeFigureOut">
              <a:rPr lang="nl-NL" smtClean="0"/>
              <a:t>14-01-2026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77788" y="739775"/>
            <a:ext cx="658653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18971" y="9377317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2ECD43-08E5-4945-BC4F-4857758E978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3515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tekst 5"/>
          <p:cNvSpPr>
            <a:spLocks noGrp="1"/>
          </p:cNvSpPr>
          <p:nvPr>
            <p:ph type="body" sz="quarter" idx="13" hasCustomPrompt="1"/>
          </p:nvPr>
        </p:nvSpPr>
        <p:spPr>
          <a:xfrm>
            <a:off x="2" y="0"/>
            <a:ext cx="12198349" cy="4521941"/>
          </a:xfrm>
          <a:solidFill>
            <a:srgbClr val="F46E32"/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nl-NL" dirty="0"/>
              <a:t>..</a:t>
            </a:r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1"/>
            <a:ext cx="12198350" cy="3719335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nl-NL" dirty="0"/>
              <a:t>..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511300" y="1052736"/>
            <a:ext cx="10298858" cy="1656184"/>
          </a:xfrm>
        </p:spPr>
        <p:txBody>
          <a:bodyPr/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Titel</a:t>
            </a:r>
          </a:p>
        </p:txBody>
      </p:sp>
      <p:sp>
        <p:nvSpPr>
          <p:cNvPr id="20" name="Tijdelijke aanduiding voor tekst 19"/>
          <p:cNvSpPr>
            <a:spLocks noGrp="1"/>
          </p:cNvSpPr>
          <p:nvPr>
            <p:ph type="body" sz="quarter" idx="14" hasCustomPrompt="1"/>
          </p:nvPr>
        </p:nvSpPr>
        <p:spPr>
          <a:xfrm>
            <a:off x="1511300" y="3934610"/>
            <a:ext cx="5828311" cy="393700"/>
          </a:xfr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Subtitel presentatie</a:t>
            </a:r>
          </a:p>
        </p:txBody>
      </p:sp>
      <p:pic>
        <p:nvPicPr>
          <p:cNvPr id="21" name="Picture 71" descr="Logo-UniversiteitLeiden-CMYK_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599" y="5048861"/>
            <a:ext cx="2673350" cy="11334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467327" y="3934684"/>
            <a:ext cx="4326359" cy="39412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240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DFC9AF7-5AEE-DF4E-8CA5-D3BA61A8AB2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3431" y="5167791"/>
            <a:ext cx="2673350" cy="813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379758"/>
      </p:ext>
    </p:extLst>
  </p:cSld>
  <p:clrMapOvr>
    <a:masterClrMapping/>
  </p:clrMapOvr>
  <p:transition spd="med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eld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jdelijke aanduiding voor tekst 5">
            <a:extLst>
              <a:ext uri="{FF2B5EF4-FFF2-40B4-BE49-F238E27FC236}">
                <a16:creationId xmlns:a16="http://schemas.microsoft.com/office/drawing/2014/main" id="{63876220-64FF-1542-B612-D7D212A58F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" y="1"/>
            <a:ext cx="12198350" cy="864095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nl-NL" dirty="0"/>
              <a:t>..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8535" y="227481"/>
            <a:ext cx="11389024" cy="43204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Titel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3"/>
            <a:chOff x="-2" y="-1"/>
            <a:chExt cx="12198353" cy="6858003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5211DD-4D43-7042-8928-6B823CF9246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89063" y="1424236"/>
            <a:ext cx="11370752" cy="4165004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</p:txBody>
      </p:sp>
      <p:pic>
        <p:nvPicPr>
          <p:cNvPr id="15" name="Picture 71" descr="Logo-UniversiteitLeiden-CMYK_2">
            <a:extLst>
              <a:ext uri="{FF2B5EF4-FFF2-40B4-BE49-F238E27FC236}">
                <a16:creationId xmlns:a16="http://schemas.microsoft.com/office/drawing/2014/main" id="{0F88568B-0740-E54E-8D95-87C3C5AAFE4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011" y="6114808"/>
            <a:ext cx="1216326" cy="5157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8055BDB-513E-3A4D-B735-31EDA6C90D4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6585" y="6130532"/>
            <a:ext cx="1593230" cy="484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258224"/>
      </p:ext>
    </p:extLst>
  </p:cSld>
  <p:clrMapOvr>
    <a:masterClrMapping/>
  </p:clrMapOvr>
  <p:transition spd="med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tekst 5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1"/>
            <a:ext cx="12198350" cy="4521939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nl-NL" dirty="0"/>
              <a:t>..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511300" y="1052736"/>
            <a:ext cx="10298858" cy="1656184"/>
          </a:xfrm>
        </p:spPr>
        <p:txBody>
          <a:bodyPr/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Titel afsluiting</a:t>
            </a:r>
          </a:p>
        </p:txBody>
      </p:sp>
      <p:pic>
        <p:nvPicPr>
          <p:cNvPr id="21" name="Picture 71" descr="Logo-UniversiteitLeiden-CMYK_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86" y="4926605"/>
            <a:ext cx="2673350" cy="11334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000" y="6543376"/>
            <a:ext cx="2846250" cy="27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04ABE23-CAF6-F44A-9D2F-FC37762FAD9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3431" y="5167791"/>
            <a:ext cx="2673350" cy="813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62880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04662" y="404664"/>
            <a:ext cx="11389024" cy="43204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nl-NL" dirty="0"/>
              <a:t>Titel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04662" y="1252836"/>
            <a:ext cx="11389023" cy="47958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 err="1"/>
              <a:t>Bullet</a:t>
            </a:r>
            <a:endParaRPr lang="nl-NL" dirty="0"/>
          </a:p>
          <a:p>
            <a:pPr lvl="1"/>
            <a:r>
              <a:rPr lang="nl-NL" dirty="0"/>
              <a:t>Sub-</a:t>
            </a:r>
            <a:r>
              <a:rPr lang="nl-NL" dirty="0" err="1"/>
              <a:t>bullet</a:t>
            </a:r>
            <a:endParaRPr lang="nl-NL" dirty="0"/>
          </a:p>
          <a:p>
            <a:pPr lvl="2"/>
            <a:r>
              <a:rPr lang="nl-NL" dirty="0"/>
              <a:t>Leestekst</a:t>
            </a:r>
          </a:p>
          <a:p>
            <a:pPr lvl="3"/>
            <a:r>
              <a:rPr lang="nl-NL" dirty="0"/>
              <a:t>Kopje donker blauw</a:t>
            </a:r>
          </a:p>
          <a:p>
            <a:pPr lvl="4"/>
            <a:r>
              <a:rPr lang="nl-NL" dirty="0"/>
              <a:t>Kopje goud</a:t>
            </a:r>
          </a:p>
        </p:txBody>
      </p:sp>
      <p:grpSp>
        <p:nvGrpSpPr>
          <p:cNvPr id="11" name="Grid" hidden="1"/>
          <p:cNvGrpSpPr/>
          <p:nvPr/>
        </p:nvGrpSpPr>
        <p:grpSpPr>
          <a:xfrm>
            <a:off x="-2" y="-1"/>
            <a:ext cx="12198353" cy="6858003"/>
            <a:chOff x="-2" y="-1"/>
            <a:chExt cx="12198353" cy="6858003"/>
          </a:xfrm>
        </p:grpSpPr>
        <p:sp>
          <p:nvSpPr>
            <p:cNvPr id="7" name="Rechthoek 6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8" name="Rechthoek 7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9803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6" r:id="rId2"/>
    <p:sldLayoutId id="2147483670" r:id="rId3"/>
  </p:sldLayoutIdLst>
  <p:transition spd="med">
    <p:pull/>
  </p:transition>
  <p:hf sldNum="0" hdr="0" ftr="0"/>
  <p:txStyles>
    <p:titleStyle>
      <a:lvl1pPr algn="l" defTabSz="914400" rtl="0" eaLnBrk="1" latinLnBrk="0" hangingPunct="1">
        <a:spcBef>
          <a:spcPct val="0"/>
        </a:spcBef>
        <a:buNone/>
        <a:defRPr sz="4000" b="1" i="0" kern="120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SzPct val="100000"/>
        <a:buFont typeface="Arial" charset="0"/>
        <a:buChar char="•"/>
        <a:defRPr sz="2400" b="0" i="0" kern="1200" baseline="0">
          <a:solidFill>
            <a:schemeClr val="bg2"/>
          </a:solidFill>
          <a:latin typeface="+mn-lt"/>
          <a:ea typeface="+mn-ea"/>
          <a:cs typeface="+mn-cs"/>
        </a:defRPr>
      </a:lvl1pPr>
      <a:lvl2pPr marL="361950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-"/>
        <a:defRPr sz="2000" b="0" i="0" kern="1200" baseline="0">
          <a:solidFill>
            <a:schemeClr val="bg2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2400" b="0" i="0" kern="1200" baseline="0">
          <a:solidFill>
            <a:schemeClr val="bg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2600" b="1" kern="1200" baseline="0">
          <a:solidFill>
            <a:schemeClr val="bg2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2600" b="1" kern="1200" baseline="0">
          <a:solidFill>
            <a:srgbClr val="AD8B1D"/>
          </a:solidFill>
          <a:latin typeface="+mn-lt"/>
          <a:ea typeface="+mn-ea"/>
          <a:cs typeface="+mn-cs"/>
        </a:defRPr>
      </a:lvl5pPr>
      <a:lvl6pPr marL="180975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6pPr>
      <a:lvl7pPr marL="361950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-"/>
        <a:defRPr sz="1600" kern="1200">
          <a:solidFill>
            <a:schemeClr val="bg2"/>
          </a:solidFill>
          <a:latin typeface="+mn-lt"/>
          <a:ea typeface="+mn-ea"/>
          <a:cs typeface="+mn-cs"/>
        </a:defRPr>
      </a:lvl7pPr>
      <a:lvl8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600" kern="1200">
          <a:solidFill>
            <a:schemeClr val="bg2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800" b="1" kern="1200" baseline="0">
          <a:solidFill>
            <a:schemeClr val="bg2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37B9AEA-BBF0-3641-B04B-6DBE63C67F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 </a:t>
            </a:r>
            <a:endParaRPr lang="x-none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EE9A4CF-7E76-674C-94B6-32A5D42A539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-12877" y="-15537"/>
            <a:ext cx="12198350" cy="3719335"/>
          </a:xfrm>
        </p:spPr>
        <p:txBody>
          <a:bodyPr/>
          <a:lstStyle/>
          <a:p>
            <a:endParaRPr lang="x-none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3F1F75E-B7B3-3741-B3F6-78D9D2520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4639" y="1016038"/>
            <a:ext cx="10514882" cy="1656184"/>
          </a:xfrm>
        </p:spPr>
        <p:txBody>
          <a:bodyPr/>
          <a:lstStyle/>
          <a:p>
            <a:pPr algn="r"/>
            <a:r>
              <a:rPr lang="en-US" sz="3600" dirty="0">
                <a:latin typeface="Merriweather" pitchFamily="2" charset="77"/>
              </a:rPr>
              <a:t>RP1 Pitch: Quantification of Inflammation Dynamics Using Pharmacometrics Following Intradermal LPS Challenge</a:t>
            </a:r>
            <a:endParaRPr lang="x-none" sz="3600" dirty="0">
              <a:latin typeface="Merriweather" pitchFamily="2" charset="77"/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1B6D908-93F5-6B4C-8F03-BC36BE65BD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91066" y="3931392"/>
            <a:ext cx="5828311" cy="393700"/>
          </a:xfrm>
        </p:spPr>
        <p:txBody>
          <a:bodyPr/>
          <a:lstStyle/>
          <a:p>
            <a:r>
              <a:rPr lang="en-US" dirty="0">
                <a:latin typeface="Merriweather" pitchFamily="2" charset="77"/>
              </a:rPr>
              <a:t>Peter Ma</a:t>
            </a:r>
            <a:endParaRPr lang="x-none" dirty="0">
              <a:latin typeface="Merriweather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79343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3CBF09-1BEA-89F6-4213-A10577A872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E87F729-0338-2ACE-FE22-EF5FADE6B26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9708C8F-0569-739F-8C01-8DC1500ED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dirty="0">
                <a:latin typeface="Merriweather" pitchFamily="2" charset="77"/>
              </a:rPr>
              <a:t>About the Project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8D2A25-A870-A395-CAC9-0E726D56814F}"/>
              </a:ext>
            </a:extLst>
          </p:cNvPr>
          <p:cNvSpPr txBox="1"/>
          <p:nvPr/>
        </p:nvSpPr>
        <p:spPr>
          <a:xfrm>
            <a:off x="122511" y="764704"/>
            <a:ext cx="11737304" cy="10679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en-GB" sz="1600" dirty="0">
              <a:latin typeface="Merriweather" pitchFamily="2" charset="77"/>
              <a:cs typeface="Damascus Light" pitchFamily="2" charset="-7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Merriweather" pitchFamily="2" charset="77"/>
                <a:cs typeface="Damascus Light" pitchFamily="2" charset="-78"/>
              </a:rPr>
              <a:t>At the CHDR, intradermal LPS challenge in humans are done to focus on local inflammatory dynamics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  <a:cs typeface="Damascus Light" pitchFamily="2" charset="-7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Merriweather" pitchFamily="2" charset="77"/>
                <a:cs typeface="Damascus Light" pitchFamily="2" charset="-78"/>
              </a:rPr>
              <a:t>Compared to IV LPS challenge, ID LPS challenges offer several advantages</a:t>
            </a:r>
          </a:p>
          <a:p>
            <a:endParaRPr lang="en-GB" sz="1600" dirty="0">
              <a:latin typeface="Merriweather" pitchFamily="2" charset="77"/>
              <a:cs typeface="Damascus Light" pitchFamily="2" charset="-78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Merriweather" pitchFamily="2" charset="77"/>
                <a:cs typeface="Damascus Light" pitchFamily="2" charset="-78"/>
              </a:rPr>
              <a:t>Local inflammatory response </a:t>
            </a:r>
            <a:r>
              <a:rPr lang="en-GB" sz="1600" dirty="0">
                <a:latin typeface="Merriweather" pitchFamily="2" charset="77"/>
                <a:cs typeface="Damascus Light" pitchFamily="2" charset="-78"/>
                <a:sym typeface="Wingdings" pitchFamily="2" charset="2"/>
              </a:rPr>
              <a:t> reduced systemic variability across organs</a:t>
            </a:r>
          </a:p>
          <a:p>
            <a:pPr lvl="1"/>
            <a:endParaRPr lang="en-GB" sz="1600" dirty="0">
              <a:latin typeface="Merriweather" pitchFamily="2" charset="77"/>
              <a:cs typeface="Damascus Light" pitchFamily="2" charset="-78"/>
              <a:sym typeface="Wingdings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Merriweather" pitchFamily="2" charset="77"/>
                <a:cs typeface="Damascus Light" pitchFamily="2" charset="-78"/>
                <a:sym typeface="Wingdings" pitchFamily="2" charset="2"/>
              </a:rPr>
              <a:t>Multiple injection sites per person   internal controls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  <a:cs typeface="Damascus Light" pitchFamily="2" charset="-78"/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Merriweather" pitchFamily="2" charset="77"/>
              </a:rPr>
              <a:t>Data collected from blister fluids, which includes concentration of cytokines, neutrophil recruitment over specific time points of different subjects and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  <a:cs typeface="Damascus Light" pitchFamily="2" charset="-78"/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  <a:cs typeface="Damascus Light" pitchFamily="2" charset="-78"/>
              <a:sym typeface="Wingdings" pitchFamily="2" charset="2"/>
            </a:endParaRPr>
          </a:p>
          <a:p>
            <a:pPr lvl="1"/>
            <a:endParaRPr lang="en-GB" sz="1600" dirty="0">
              <a:latin typeface="Lucida Sans" panose="020B0602030504020204" pitchFamily="34" charset="77"/>
              <a:cs typeface="Damascus Light" pitchFamily="2" charset="-78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br>
              <a:rPr lang="en-GB" sz="1600" dirty="0">
                <a:latin typeface="Merriweather" pitchFamily="2" charset="77"/>
              </a:rPr>
            </a:br>
            <a:endParaRPr lang="en-GB" sz="1600" dirty="0">
              <a:latin typeface="Merriweather" pitchFamily="2" charset="7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endParaRPr lang="en-GB" sz="1600" dirty="0">
              <a:latin typeface="Merriweather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lvl="1"/>
            <a:endParaRPr lang="en-GB" sz="1600" dirty="0">
              <a:latin typeface="Merriweather" pitchFamily="2" charset="7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</p:txBody>
      </p:sp>
      <p:pic>
        <p:nvPicPr>
          <p:cNvPr id="4" name="Picture 3" descr="A hand with green and red dots on it&#10;&#10;AI-generated content may be incorrect.">
            <a:extLst>
              <a:ext uri="{FF2B5EF4-FFF2-40B4-BE49-F238E27FC236}">
                <a16:creationId xmlns:a16="http://schemas.microsoft.com/office/drawing/2014/main" id="{3638FAAB-F1F8-CC58-8D7F-3C9847449E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3271" y="3789040"/>
            <a:ext cx="3215594" cy="2579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063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55AA69-FC79-80B0-B969-0FA01407D5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9065E88-A785-B4D7-C7A8-112DE4EDD73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56D83B5-1E34-DC7F-053B-250C477591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noProof="0" dirty="0">
                <a:latin typeface="Merriweather" pitchFamily="2" charset="77"/>
              </a:rPr>
              <a:t>What will I do?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313701C-AFA2-1778-F0CE-D6FEA7AA222A}"/>
              </a:ext>
            </a:extLst>
          </p:cNvPr>
          <p:cNvSpPr txBox="1"/>
          <p:nvPr/>
        </p:nvSpPr>
        <p:spPr>
          <a:xfrm>
            <a:off x="122511" y="1061956"/>
            <a:ext cx="11377264" cy="763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Merriweather" pitchFamily="2" charset="77"/>
              </a:rPr>
              <a:t>Using the data provided by the CHDR</a:t>
            </a:r>
          </a:p>
          <a:p>
            <a:endParaRPr lang="en-GB" sz="1600" dirty="0">
              <a:latin typeface="Merriweather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Merriweather" pitchFamily="2" charset="77"/>
              </a:rPr>
              <a:t>Aim: to quantify inflammatory marker dynamics following intradermal LPS challenge using pharmacometric modelling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Merriweather" pitchFamily="2" charset="77"/>
              </a:rPr>
              <a:t>Approach: simple turnover model of cytokines (e.g., TNF and IL-6) with LPS as the latent PD driver, with potential extension to a population framework once dynamics are understood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endParaRPr lang="en-GB" sz="1600" dirty="0">
              <a:latin typeface="Merriweather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endParaRPr lang="en-HK" i="1" dirty="0"/>
          </a:p>
          <a:p>
            <a:endParaRPr lang="en-HK" i="1" dirty="0"/>
          </a:p>
          <a:p>
            <a:endParaRPr lang="en-HK" i="1" dirty="0"/>
          </a:p>
          <a:p>
            <a:r>
              <a:rPr lang="en-HK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                                                                                </a:t>
            </a:r>
            <a:r>
              <a:rPr lang="en-HK" sz="9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Conceptual structure informed by previous IV LPS challenge work</a:t>
            </a:r>
            <a:endParaRPr lang="en-HK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lvl="1"/>
            <a:endParaRPr lang="en-GB" sz="1600" dirty="0">
              <a:latin typeface="Merriweather" pitchFamily="2" charset="7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</p:txBody>
      </p:sp>
      <p:pic>
        <p:nvPicPr>
          <p:cNvPr id="5" name="Picture 4" descr="A graph of a graph&#10;&#10;AI-generated content may be incorrect.">
            <a:extLst>
              <a:ext uri="{FF2B5EF4-FFF2-40B4-BE49-F238E27FC236}">
                <a16:creationId xmlns:a16="http://schemas.microsoft.com/office/drawing/2014/main" id="{2078F704-E1B9-6B31-E6C5-26B074DF93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847" y="3212976"/>
            <a:ext cx="7772400" cy="2296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942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F2C002-6995-FF9F-075B-EA7681DA15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900F085-1956-8869-16F1-56479F9E3C2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6DD0EF2-49D8-E275-9DE0-F8C68FCEA4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noProof="0" dirty="0">
                <a:latin typeface="Merriweather" pitchFamily="2" charset="77"/>
              </a:rPr>
              <a:t>Why Quantitative Modelling?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D15670-B298-CCC7-9C17-BCB64BFD7716}"/>
              </a:ext>
            </a:extLst>
          </p:cNvPr>
          <p:cNvSpPr txBox="1"/>
          <p:nvPr/>
        </p:nvSpPr>
        <p:spPr>
          <a:xfrm>
            <a:off x="122511" y="764704"/>
            <a:ext cx="11737304" cy="10926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en-GB" sz="1600" dirty="0">
              <a:latin typeface="Merriweather" pitchFamily="2" charset="77"/>
              <a:cs typeface="Damascus Light" pitchFamily="2" charset="-78"/>
            </a:endParaRPr>
          </a:p>
          <a:p>
            <a:r>
              <a:rPr lang="en-GB" sz="1600" dirty="0">
                <a:latin typeface="Merriweather" pitchFamily="2" charset="77"/>
                <a:cs typeface="Damascus Light" pitchFamily="2" charset="-78"/>
              </a:rPr>
              <a:t>A quantitative model describing the inflammatory dynamics enables</a:t>
            </a:r>
          </a:p>
          <a:p>
            <a:endParaRPr lang="en-GB" sz="1600" dirty="0">
              <a:latin typeface="Merriweather" pitchFamily="2" charset="77"/>
              <a:cs typeface="Damascus Light" pitchFamily="2" charset="-78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Merriweather" pitchFamily="2" charset="77"/>
                <a:cs typeface="Damascus Light" pitchFamily="2" charset="-78"/>
              </a:rPr>
              <a:t>Separation of baseline immune turnover from LPS stimulation</a:t>
            </a:r>
          </a:p>
          <a:p>
            <a:pPr lvl="1"/>
            <a:endParaRPr lang="en-GB" sz="1600" dirty="0">
              <a:latin typeface="Merriweather" pitchFamily="2" charset="77"/>
              <a:cs typeface="Damascus Light" pitchFamily="2" charset="-78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Merriweather" pitchFamily="2" charset="77"/>
                <a:cs typeface="Damascus Light" pitchFamily="2" charset="-78"/>
              </a:rPr>
              <a:t>Estimation of magnitude and timing of immune responses </a:t>
            </a:r>
          </a:p>
          <a:p>
            <a:pPr lvl="1"/>
            <a:endParaRPr lang="en-GB" sz="1600" dirty="0">
              <a:latin typeface="Merriweather" pitchFamily="2" charset="77"/>
              <a:cs typeface="Damascus Light" pitchFamily="2" charset="-78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Merriweather" pitchFamily="2" charset="77"/>
                <a:cs typeface="Damascus Light" pitchFamily="2" charset="-78"/>
              </a:rPr>
              <a:t>Comparison of responses within and between subjects (interindividual variability)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  <a:cs typeface="Damascus Light" pitchFamily="2" charset="-78"/>
            </a:endParaRPr>
          </a:p>
          <a:p>
            <a:endParaRPr lang="en-GB" sz="1600" dirty="0">
              <a:latin typeface="Merriweather" pitchFamily="2" charset="77"/>
              <a:cs typeface="Damascus Light" pitchFamily="2" charset="-78"/>
            </a:endParaRPr>
          </a:p>
          <a:p>
            <a:endParaRPr lang="en-GB" sz="1600" dirty="0">
              <a:latin typeface="Merriweather" pitchFamily="2" charset="77"/>
              <a:cs typeface="Damascus Light" pitchFamily="2" charset="-78"/>
            </a:endParaRPr>
          </a:p>
          <a:p>
            <a:endParaRPr lang="en-GB" sz="1600" dirty="0">
              <a:latin typeface="Merriweather" pitchFamily="2" charset="77"/>
              <a:cs typeface="Damascus Light" pitchFamily="2" charset="-78"/>
            </a:endParaRPr>
          </a:p>
          <a:p>
            <a:endParaRPr lang="en-GB" sz="1600" dirty="0">
              <a:latin typeface="Merriweather" pitchFamily="2" charset="77"/>
              <a:cs typeface="Damascus Light" pitchFamily="2" charset="-78"/>
            </a:endParaRPr>
          </a:p>
          <a:p>
            <a:endParaRPr lang="en-GB" sz="1600" dirty="0">
              <a:latin typeface="Merriweather" pitchFamily="2" charset="77"/>
              <a:cs typeface="Damascus Light" pitchFamily="2" charset="-78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latin typeface="Lucida Sans" panose="020B0602030504020204" pitchFamily="34" charset="77"/>
              <a:cs typeface="Damascus Light" pitchFamily="2" charset="-78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br>
              <a:rPr lang="en-GB" sz="1600" dirty="0">
                <a:latin typeface="Merriweather" pitchFamily="2" charset="77"/>
              </a:rPr>
            </a:br>
            <a:endParaRPr lang="en-GB" sz="1600" dirty="0">
              <a:latin typeface="Merriweather" pitchFamily="2" charset="7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endParaRPr lang="en-GB" sz="1600" dirty="0">
              <a:latin typeface="Merriweather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lvl="1"/>
            <a:endParaRPr lang="en-GB" sz="1600" dirty="0">
              <a:latin typeface="Merriweather" pitchFamily="2" charset="7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Merriweather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8874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006F3D8-B420-4FC8-84C2-8B5FBC4CFC1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3CEDA3B-65D2-47EC-9F51-B3608310DD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551" y="1052736"/>
            <a:ext cx="10298858" cy="1656184"/>
          </a:xfrm>
        </p:spPr>
        <p:txBody>
          <a:bodyPr/>
          <a:lstStyle/>
          <a:p>
            <a:r>
              <a:rPr lang="en-US" sz="4000" dirty="0">
                <a:latin typeface="Merriweather" pitchFamily="2" charset="77"/>
              </a:rPr>
              <a:t>Thank You for Listening!</a:t>
            </a:r>
            <a:endParaRPr lang="nl-NL" sz="4000" dirty="0">
              <a:latin typeface="Merriweather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37616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7eb7d687f18d1b9920e6da61b690a6528afd9b46"/>
</p:tagLst>
</file>

<file path=ppt/theme/theme1.xml><?xml version="1.0" encoding="utf-8"?>
<a:theme xmlns:a="http://schemas.openxmlformats.org/drawingml/2006/main" name="Corporate template-set Universiteit Leiden">
  <a:themeElements>
    <a:clrScheme name="Aangepast 37">
      <a:dk1>
        <a:srgbClr val="000000"/>
      </a:dk1>
      <a:lt1>
        <a:srgbClr val="FFFFFF"/>
      </a:lt1>
      <a:dk2>
        <a:srgbClr val="8592BC"/>
      </a:dk2>
      <a:lt2>
        <a:srgbClr val="0C2577"/>
      </a:lt2>
      <a:accent1>
        <a:srgbClr val="B27F2A"/>
      </a:accent1>
      <a:accent2>
        <a:srgbClr val="5CB1EB"/>
      </a:accent2>
      <a:accent3>
        <a:srgbClr val="34A3A9"/>
      </a:accent3>
      <a:accent4>
        <a:srgbClr val="F46E32"/>
      </a:accent4>
      <a:accent5>
        <a:srgbClr val="2C712D"/>
      </a:accent5>
      <a:accent6>
        <a:srgbClr val="B02079"/>
      </a:accent6>
      <a:hlink>
        <a:srgbClr val="0033CC"/>
      </a:hlink>
      <a:folHlink>
        <a:srgbClr val="7030A0"/>
      </a:folHlink>
    </a:clrScheme>
    <a:fontScheme name="Custom 2">
      <a:majorFont>
        <a:latin typeface="Minion Pro"/>
        <a:ea typeface=""/>
        <a:cs typeface=""/>
      </a:majorFont>
      <a:minorFont>
        <a:latin typeface="Minion Pro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DF9D64841CDA4DBFE20098EEA6D1F4" ma:contentTypeVersion="0" ma:contentTypeDescription="Create a new document." ma:contentTypeScope="" ma:versionID="262a9a9ab7400f6d7da01d14394e5e3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967b7be50301903c78f9c39c6fd9af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DFA7048-11FB-40F2-8060-BF829F3879AA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401AD14-C939-499F-93EE-317E5F83079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B2E5A8D-7BAA-4C6E-A20E-36FCE251EF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5046</TotalTime>
  <Words>204</Words>
  <Application>Microsoft Macintosh PowerPoint</Application>
  <PresentationFormat>Custom</PresentationFormat>
  <Paragraphs>112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Minion</vt:lpstr>
      <vt:lpstr>Minion Pro</vt:lpstr>
      <vt:lpstr>Arial</vt:lpstr>
      <vt:lpstr>Calibri</vt:lpstr>
      <vt:lpstr>Lucida Sans</vt:lpstr>
      <vt:lpstr>Merriweather</vt:lpstr>
      <vt:lpstr>Corporate template-set Universiteit Leiden</vt:lpstr>
      <vt:lpstr>RP1 Pitch: Quantification of Inflammation Dynamics Using Pharmacometrics Following Intradermal LPS Challenge</vt:lpstr>
      <vt:lpstr>About the Project</vt:lpstr>
      <vt:lpstr>What will I do? </vt:lpstr>
      <vt:lpstr>Why Quantitative Modelling?</vt:lpstr>
      <vt:lpstr>Thank You for Listening!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Corporate template-set Universiteit Leiden</dc:title>
  <dc:creator>PPTsolutions</dc:creator>
  <cp:lastModifiedBy>Ma Peter</cp:lastModifiedBy>
  <cp:revision>759</cp:revision>
  <cp:lastPrinted>2018-10-17T14:03:38Z</cp:lastPrinted>
  <dcterms:created xsi:type="dcterms:W3CDTF">2015-03-10T08:05:39Z</dcterms:created>
  <dcterms:modified xsi:type="dcterms:W3CDTF">2026-01-14T16:27:02Z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0x010100FBDF9D64841CDA4DBFE20098EEA6D1F4</vt:lpwstr>
  </property>
</Properties>
</file>